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57" r:id="rId4"/>
    <p:sldId id="260" r:id="rId5"/>
    <p:sldId id="261" r:id="rId6"/>
    <p:sldId id="278" r:id="rId7"/>
    <p:sldId id="262" r:id="rId8"/>
    <p:sldId id="279" r:id="rId9"/>
    <p:sldId id="271" r:id="rId10"/>
    <p:sldId id="280" r:id="rId11"/>
    <p:sldId id="272" r:id="rId12"/>
    <p:sldId id="281" r:id="rId13"/>
    <p:sldId id="274" r:id="rId14"/>
    <p:sldId id="28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40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Titeltext</a:t>
            </a:r>
          </a:p>
        </p:txBody>
      </p:sp>
      <p:sp>
        <p:nvSpPr>
          <p:cNvPr id="1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Bild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Banner22.jpg" descr="Banner22.jpg"/>
          <p:cNvPicPr>
            <a:picLocks noChangeAspect="1"/>
          </p:cNvPicPr>
          <p:nvPr/>
        </p:nvPicPr>
        <p:blipFill>
          <a:blip r:embed="rId2">
            <a:alphaModFix amt="17715"/>
          </a:blip>
          <a:stretch>
            <a:fillRect/>
          </a:stretch>
        </p:blipFill>
        <p:spPr>
          <a:xfrm>
            <a:off x="253288" y="-30137"/>
            <a:ext cx="12498224" cy="291625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Informationsabend zu Quartier 4, Idstein - Kröftel , 26.10.2018"/>
          <p:cNvSpPr txBox="1"/>
          <p:nvPr/>
        </p:nvSpPr>
        <p:spPr>
          <a:xfrm>
            <a:off x="507288" y="10135798"/>
            <a:ext cx="1249822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584200"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Informationsabend zu Quartier 4, Idstein - Kröftel , 26.10.2018</a:t>
            </a:r>
          </a:p>
        </p:txBody>
      </p:sp>
      <p:sp>
        <p:nvSpPr>
          <p:cNvPr id="12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7" name="Titel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>
            <a:lvl1pPr>
              <a:defRPr sz="8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Titeltext</a:t>
            </a:r>
          </a:p>
        </p:txBody>
      </p:sp>
      <p:sp>
        <p:nvSpPr>
          <p:cNvPr id="2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ild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Titel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Titeltext</a:t>
            </a:r>
          </a:p>
        </p:txBody>
      </p:sp>
      <p:sp>
        <p:nvSpPr>
          <p:cNvPr id="5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el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8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Titeltext</a:t>
            </a:r>
          </a:p>
        </p:txBody>
      </p:sp>
      <p:sp>
        <p:nvSpPr>
          <p:cNvPr id="69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ild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Titel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8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Titeltext</a:t>
            </a:r>
          </a:p>
        </p:txBody>
      </p:sp>
      <p:sp>
        <p:nvSpPr>
          <p:cNvPr id="7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Bild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Bild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Bild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Christian Bauer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–Christian Bauer</a:t>
            </a:r>
          </a:p>
        </p:txBody>
      </p:sp>
      <p:sp>
        <p:nvSpPr>
          <p:cNvPr id="106" name="„Zitat hier eingeben.“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„Zitat hier eingeben.“ </a:t>
            </a:r>
          </a:p>
        </p:txBody>
      </p:sp>
      <p:sp>
        <p:nvSpPr>
          <p:cNvPr id="10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"/>
          <p:cNvGrpSpPr/>
          <p:nvPr userDrawn="1"/>
        </p:nvGrpSpPr>
        <p:grpSpPr>
          <a:xfrm>
            <a:off x="133990" y="35630"/>
            <a:ext cx="12736815" cy="1235211"/>
            <a:chOff x="-84673" y="154166"/>
            <a:chExt cx="12736813" cy="1235211"/>
          </a:xfrm>
        </p:grpSpPr>
        <p:grpSp>
          <p:nvGrpSpPr>
            <p:cNvPr id="5" name="Gruppieren"/>
            <p:cNvGrpSpPr/>
            <p:nvPr userDrawn="1"/>
          </p:nvGrpSpPr>
          <p:grpSpPr>
            <a:xfrm>
              <a:off x="-84673" y="154166"/>
              <a:ext cx="12736813" cy="1235210"/>
              <a:chOff x="-84673" y="154166"/>
              <a:chExt cx="12736813" cy="1235209"/>
            </a:xfrm>
          </p:grpSpPr>
          <p:pic>
            <p:nvPicPr>
              <p:cNvPr id="3" name="Logo Q4 .png" descr="Logo Q4 .pn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70374" y="154638"/>
                <a:ext cx="1181766" cy="11817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" name="Gemeinsam statt einsam…"/>
              <p:cNvSpPr txBox="1"/>
              <p:nvPr userDrawn="1"/>
            </p:nvSpPr>
            <p:spPr>
              <a:xfrm>
                <a:off x="-84669" y="154166"/>
                <a:ext cx="11223800" cy="12352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ctr" defTabSz="584200">
                  <a:lnSpc>
                    <a:spcPct val="80000"/>
                  </a:lnSpc>
                  <a:defRPr sz="7100" b="1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sz="6800" dirty="0" err="1">
                    <a:solidFill>
                      <a:schemeClr val="accent1">
                        <a:lumOff val="-13575"/>
                      </a:schemeClr>
                    </a:solidFill>
                  </a:rPr>
                  <a:t>Gemeinsam</a:t>
                </a:r>
                <a:r>
                  <a:rPr sz="6800" dirty="0"/>
                  <a:t> </a:t>
                </a:r>
                <a:r>
                  <a:rPr sz="6800" dirty="0" err="1">
                    <a:solidFill>
                      <a:schemeClr val="accent3">
                        <a:hueOff val="362282"/>
                        <a:satOff val="31803"/>
                        <a:lumOff val="-18242"/>
                      </a:schemeClr>
                    </a:solidFill>
                  </a:rPr>
                  <a:t>statt</a:t>
                </a:r>
                <a:r>
                  <a:rPr lang="de-DE" sz="6800" dirty="0"/>
                  <a:t> </a:t>
                </a:r>
                <a:r>
                  <a:rPr sz="6800" dirty="0" err="1">
                    <a:solidFill>
                      <a:schemeClr val="accent4">
                        <a:hueOff val="-1081314"/>
                        <a:satOff val="4338"/>
                        <a:lumOff val="-8931"/>
                      </a:schemeClr>
                    </a:solidFill>
                  </a:rPr>
                  <a:t>einsam</a:t>
                </a:r>
                <a:endParaRPr sz="6800" dirty="0">
                  <a:solidFill>
                    <a:schemeClr val="accent4">
                      <a:hueOff val="-1081314"/>
                      <a:satOff val="4338"/>
                      <a:lumOff val="-8931"/>
                    </a:schemeClr>
                  </a:solidFill>
                </a:endParaRPr>
              </a:p>
              <a:p>
                <a:pPr algn="ctr" defTabSz="584200">
                  <a:lnSpc>
                    <a:spcPct val="80000"/>
                  </a:lnSpc>
                  <a:defRPr sz="2800" b="1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sz="2400" dirty="0" err="1"/>
                  <a:t>Unsere</a:t>
                </a:r>
                <a:r>
                  <a:rPr sz="2400" dirty="0"/>
                  <a:t> </a:t>
                </a:r>
                <a:r>
                  <a:rPr sz="2400" dirty="0" err="1"/>
                  <a:t>Dörfer</a:t>
                </a:r>
                <a:r>
                  <a:rPr sz="2400" dirty="0"/>
                  <a:t> - </a:t>
                </a:r>
                <a:r>
                  <a:rPr sz="2400" dirty="0" err="1"/>
                  <a:t>auch</a:t>
                </a:r>
                <a:r>
                  <a:rPr sz="2400" dirty="0"/>
                  <a:t> in Zukunft Lebensraum </a:t>
                </a:r>
                <a:r>
                  <a:rPr sz="2400" dirty="0" err="1"/>
                  <a:t>für</a:t>
                </a:r>
                <a:r>
                  <a:rPr sz="2400" dirty="0"/>
                  <a:t> </a:t>
                </a:r>
                <a:r>
                  <a:rPr sz="2400" dirty="0" err="1"/>
                  <a:t>Generationen</a:t>
                </a:r>
                <a:endParaRPr sz="2400" dirty="0"/>
              </a:p>
            </p:txBody>
          </p:sp>
        </p:grpSp>
        <p:sp>
          <p:nvSpPr>
            <p:cNvPr id="6" name="Linie"/>
            <p:cNvSpPr/>
            <p:nvPr/>
          </p:nvSpPr>
          <p:spPr>
            <a:xfrm>
              <a:off x="149570" y="1389376"/>
              <a:ext cx="12352999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8" name="Titeltext"/>
          <p:cNvSpPr txBox="1">
            <a:spLocks noGrp="1"/>
          </p:cNvSpPr>
          <p:nvPr>
            <p:ph type="title"/>
          </p:nvPr>
        </p:nvSpPr>
        <p:spPr>
          <a:xfrm>
            <a:off x="757568" y="1525256"/>
            <a:ext cx="11489664" cy="73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9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1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75" y="0"/>
            <a:ext cx="10228649" cy="8339997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Herzlich Willkommen"/>
          <p:cNvSpPr txBox="1"/>
          <p:nvPr/>
        </p:nvSpPr>
        <p:spPr>
          <a:xfrm>
            <a:off x="2610103" y="8329551"/>
            <a:ext cx="7784594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Herzlich Willkommen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bgerundetes Rechteck"/>
          <p:cNvSpPr/>
          <p:nvPr/>
        </p:nvSpPr>
        <p:spPr>
          <a:xfrm>
            <a:off x="4952820" y="2599150"/>
            <a:ext cx="1769712" cy="2055035"/>
          </a:xfrm>
          <a:prstGeom prst="roundRect">
            <a:avLst>
              <a:gd name="adj" fmla="val 1650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67" name="Abgerundetes Rechteck"/>
          <p:cNvSpPr/>
          <p:nvPr/>
        </p:nvSpPr>
        <p:spPr>
          <a:xfrm>
            <a:off x="7804318" y="2757249"/>
            <a:ext cx="1769712" cy="2055035"/>
          </a:xfrm>
          <a:prstGeom prst="roundRect">
            <a:avLst>
              <a:gd name="adj" fmla="val 1650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1D7214-20E8-4419-B0A1-84884A3A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3474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Arbeitsgruppe „Gemeinschaft (er)leben“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4230"/>
            </a:lvl1pPr>
          </a:lstStyle>
          <a:p>
            <a:r>
              <a:t>Arbeitsgruppe „Gemeinschaft (er)leben“</a:t>
            </a:r>
          </a:p>
        </p:txBody>
      </p:sp>
      <p:pic>
        <p:nvPicPr>
          <p:cNvPr id="325" name="LogoTisch.jpeg" descr="LogoTisch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430" y="2399737"/>
            <a:ext cx="6979940" cy="6979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bgerundetes Rechteck"/>
          <p:cNvSpPr/>
          <p:nvPr/>
        </p:nvSpPr>
        <p:spPr>
          <a:xfrm>
            <a:off x="4952820" y="2599150"/>
            <a:ext cx="1769712" cy="2055035"/>
          </a:xfrm>
          <a:prstGeom prst="roundRect">
            <a:avLst>
              <a:gd name="adj" fmla="val 1650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67" name="Abgerundetes Rechteck"/>
          <p:cNvSpPr/>
          <p:nvPr/>
        </p:nvSpPr>
        <p:spPr>
          <a:xfrm>
            <a:off x="7804318" y="2757249"/>
            <a:ext cx="1769712" cy="2055035"/>
          </a:xfrm>
          <a:prstGeom prst="roundRect">
            <a:avLst>
              <a:gd name="adj" fmla="val 1650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1D7214-20E8-4419-B0A1-84884A3A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4953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Arbeitsgruppe „Information und Kommunikation“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6570">
              <a:defRPr sz="3825"/>
            </a:lvl1pPr>
          </a:lstStyle>
          <a:p>
            <a:r>
              <a:t>Arbeitsgruppe „Information und Kommunikation“</a:t>
            </a:r>
          </a:p>
        </p:txBody>
      </p:sp>
      <p:sp>
        <p:nvSpPr>
          <p:cNvPr id="335" name="Text"/>
          <p:cNvSpPr txBox="1"/>
          <p:nvPr/>
        </p:nvSpPr>
        <p:spPr>
          <a:xfrm>
            <a:off x="7500755" y="2451287"/>
            <a:ext cx="4534728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algn="ctr" defTabSz="584200"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algn="ctr" defTabSz="584200"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336" name="LogoCross.jpeg" descr="LogoCros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2247900"/>
            <a:ext cx="6985000" cy="698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bgerundetes Rechteck"/>
          <p:cNvSpPr/>
          <p:nvPr/>
        </p:nvSpPr>
        <p:spPr>
          <a:xfrm>
            <a:off x="4952820" y="2599150"/>
            <a:ext cx="1769712" cy="2055035"/>
          </a:xfrm>
          <a:prstGeom prst="roundRect">
            <a:avLst>
              <a:gd name="adj" fmla="val 1650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67" name="Abgerundetes Rechteck"/>
          <p:cNvSpPr/>
          <p:nvPr/>
        </p:nvSpPr>
        <p:spPr>
          <a:xfrm>
            <a:off x="7804318" y="2757249"/>
            <a:ext cx="1769712" cy="2055035"/>
          </a:xfrm>
          <a:prstGeom prst="roundRect">
            <a:avLst>
              <a:gd name="adj" fmla="val 1650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5" name="?">
            <a:extLst>
              <a:ext uri="{FF2B5EF4-FFF2-40B4-BE49-F238E27FC236}">
                <a16:creationId xmlns:a16="http://schemas.microsoft.com/office/drawing/2014/main" id="{24E409B7-C622-4F73-BAD8-FDFC208820D2}"/>
              </a:ext>
            </a:extLst>
          </p:cNvPr>
          <p:cNvSpPr txBox="1">
            <a:spLocks/>
          </p:cNvSpPr>
          <p:nvPr/>
        </p:nvSpPr>
        <p:spPr>
          <a:xfrm>
            <a:off x="4526855" y="1394734"/>
            <a:ext cx="3951090" cy="683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09542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bgerundetes Rechteck"/>
          <p:cNvSpPr/>
          <p:nvPr/>
        </p:nvSpPr>
        <p:spPr>
          <a:xfrm>
            <a:off x="4952820" y="2599150"/>
            <a:ext cx="1769712" cy="2055035"/>
          </a:xfrm>
          <a:prstGeom prst="roundRect">
            <a:avLst>
              <a:gd name="adj" fmla="val 1650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67" name="Abgerundetes Rechteck"/>
          <p:cNvSpPr/>
          <p:nvPr/>
        </p:nvSpPr>
        <p:spPr>
          <a:xfrm>
            <a:off x="7804318" y="2757249"/>
            <a:ext cx="1769712" cy="2055035"/>
          </a:xfrm>
          <a:prstGeom prst="roundRect">
            <a:avLst>
              <a:gd name="adj" fmla="val 1650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1D7214-20E8-4419-B0A1-84884A3A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Initiative Quartier 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CD3F38-1CA1-4F76-A5D5-4914ED34642E}"/>
              </a:ext>
            </a:extLst>
          </p:cNvPr>
          <p:cNvSpPr txBox="1"/>
          <p:nvPr/>
        </p:nvSpPr>
        <p:spPr>
          <a:xfrm>
            <a:off x="1297459" y="2645163"/>
            <a:ext cx="1080630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de-DE" sz="1800" b="1" dirty="0"/>
              <a:t>Quartier 4 ist initiiert durch die ev. Kirchengemeinden Bermbach und Heftrich, unterstützt durch den Rheingau-Taunus-Kreis und die Stadt Idstein und getragen von der Gemeinde Waldems</a:t>
            </a: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473EC7-8632-4A3F-9E4C-AC33F944A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7" y="5046086"/>
            <a:ext cx="2905239" cy="14057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640624-302B-4F71-ACA7-0A8FED96E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02" y="6484485"/>
            <a:ext cx="3930282" cy="12413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96216DE-9017-4D18-A2F3-02EE45543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83" y="7191631"/>
            <a:ext cx="2335306" cy="174012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E096AE9-819D-4126-B0ED-AEFE8327BF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77" y="3830137"/>
            <a:ext cx="3158597" cy="174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984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bgerundetes Rechteck"/>
          <p:cNvSpPr/>
          <p:nvPr/>
        </p:nvSpPr>
        <p:spPr>
          <a:xfrm>
            <a:off x="4952820" y="2599150"/>
            <a:ext cx="1769712" cy="2055035"/>
          </a:xfrm>
          <a:prstGeom prst="roundRect">
            <a:avLst>
              <a:gd name="adj" fmla="val 1650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67" name="Abgerundetes Rechteck"/>
          <p:cNvSpPr/>
          <p:nvPr/>
        </p:nvSpPr>
        <p:spPr>
          <a:xfrm>
            <a:off x="7804318" y="2757249"/>
            <a:ext cx="1769712" cy="2055035"/>
          </a:xfrm>
          <a:prstGeom prst="roundRect">
            <a:avLst>
              <a:gd name="adj" fmla="val 1650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1D7214-20E8-4419-B0A1-84884A3A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Die aktiven…"/>
          <p:cNvSpPr/>
          <p:nvPr/>
        </p:nvSpPr>
        <p:spPr>
          <a:xfrm>
            <a:off x="4629218" y="10078726"/>
            <a:ext cx="3831030" cy="3643525"/>
          </a:xfrm>
          <a:prstGeom prst="pentagon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90000"/>
              </a:lnSpc>
              <a:spcBef>
                <a:spcPts val="1300"/>
              </a:spcBef>
              <a:defRPr sz="2500">
                <a:latin typeface="+mn-lt"/>
                <a:ea typeface="+mn-ea"/>
                <a:cs typeface="+mn-cs"/>
                <a:sym typeface="Helvetica Neue Medium"/>
              </a:defRPr>
            </a:pPr>
            <a:r>
              <a:t>Die aktiven</a:t>
            </a:r>
          </a:p>
          <a:p>
            <a:pPr algn="ctr" defTabSz="584200">
              <a:lnSpc>
                <a:spcPct val="90000"/>
              </a:lnSpc>
              <a:spcBef>
                <a:spcPts val="1300"/>
              </a:spcBef>
              <a:defRPr sz="2500">
                <a:latin typeface="+mn-lt"/>
                <a:ea typeface="+mn-ea"/>
                <a:cs typeface="+mn-cs"/>
                <a:sym typeface="Helvetica Neue Medium"/>
              </a:defRPr>
            </a:pPr>
            <a:r>
              <a:t>Arbeitsgruppen </a:t>
            </a:r>
          </a:p>
          <a:p>
            <a:pPr algn="ctr" defTabSz="584200">
              <a:lnSpc>
                <a:spcPct val="90000"/>
              </a:lnSpc>
              <a:spcBef>
                <a:spcPts val="1300"/>
              </a:spcBef>
              <a:defRPr sz="2500">
                <a:latin typeface="+mn-lt"/>
                <a:ea typeface="+mn-ea"/>
                <a:cs typeface="+mn-cs"/>
                <a:sym typeface="Helvetica Neue Medium"/>
              </a:defRPr>
            </a:pPr>
            <a:r>
              <a:t>von </a:t>
            </a:r>
          </a:p>
          <a:p>
            <a:pPr algn="ctr" defTabSz="584200">
              <a:lnSpc>
                <a:spcPct val="90000"/>
              </a:lnSpc>
              <a:spcBef>
                <a:spcPts val="1300"/>
              </a:spcBef>
              <a:defRPr sz="2500">
                <a:latin typeface="+mn-lt"/>
                <a:ea typeface="+mn-ea"/>
                <a:cs typeface="+mn-cs"/>
                <a:sym typeface="Helvetica Neue Medium"/>
              </a:defRPr>
            </a:pPr>
            <a:r>
              <a:t>Quartier 4</a:t>
            </a:r>
          </a:p>
        </p:txBody>
      </p:sp>
      <p:pic>
        <p:nvPicPr>
          <p:cNvPr id="223" name="Log_Demenz.jpeg" descr="Log_Demen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81" y="1399381"/>
            <a:ext cx="1904638" cy="190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LogoWohn.jpeg" descr="LogoWoh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163" y="3433415"/>
            <a:ext cx="1904637" cy="190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LogoBring.jpeg" descr="LogoBrin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162" y="6917398"/>
            <a:ext cx="1904637" cy="190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LogoTisch.jpeg" descr="LogoTisch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639" y="6917398"/>
            <a:ext cx="1904637" cy="190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LogoCross.jpeg" descr="LogoCros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001" y="3433415"/>
            <a:ext cx="1904637" cy="190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Demenz"/>
          <p:cNvSpPr txBox="1"/>
          <p:nvPr/>
        </p:nvSpPr>
        <p:spPr>
          <a:xfrm>
            <a:off x="5849823" y="3274670"/>
            <a:ext cx="13051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Demenz</a:t>
            </a:r>
          </a:p>
        </p:txBody>
      </p:sp>
      <p:sp>
        <p:nvSpPr>
          <p:cNvPr id="229" name="Wohnen neu denken"/>
          <p:cNvSpPr txBox="1"/>
          <p:nvPr/>
        </p:nvSpPr>
        <p:spPr>
          <a:xfrm>
            <a:off x="8820291" y="5450604"/>
            <a:ext cx="306659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Wohnen neu denken</a:t>
            </a:r>
          </a:p>
        </p:txBody>
      </p:sp>
      <p:sp>
        <p:nvSpPr>
          <p:cNvPr id="230" name="Mobil und barrierefrei"/>
          <p:cNvSpPr txBox="1"/>
          <p:nvPr/>
        </p:nvSpPr>
        <p:spPr>
          <a:xfrm>
            <a:off x="7106572" y="8902145"/>
            <a:ext cx="324581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Mobil und barrierefrei</a:t>
            </a:r>
          </a:p>
        </p:txBody>
      </p:sp>
      <p:sp>
        <p:nvSpPr>
          <p:cNvPr id="231" name="Gemeinschaft (er-)leben"/>
          <p:cNvSpPr txBox="1"/>
          <p:nvPr/>
        </p:nvSpPr>
        <p:spPr>
          <a:xfrm>
            <a:off x="2282094" y="8902145"/>
            <a:ext cx="359572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Gemeinschaft (er-)leben</a:t>
            </a:r>
          </a:p>
        </p:txBody>
      </p:sp>
      <p:sp>
        <p:nvSpPr>
          <p:cNvPr id="232" name="Information und Kommunikation"/>
          <p:cNvSpPr txBox="1"/>
          <p:nvPr/>
        </p:nvSpPr>
        <p:spPr>
          <a:xfrm>
            <a:off x="416313" y="5450604"/>
            <a:ext cx="481401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Information und Kommunikation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Arbeitsgruppe „Demenz“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4230"/>
            </a:lvl1pPr>
          </a:lstStyle>
          <a:p>
            <a:r>
              <a:t>Arbeitsgruppe „Demenz“</a:t>
            </a:r>
          </a:p>
        </p:txBody>
      </p:sp>
      <p:pic>
        <p:nvPicPr>
          <p:cNvPr id="235" name="Log_Demenz.jpeg" descr="Log_Demen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972" y="2319833"/>
            <a:ext cx="7111108" cy="7111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bgerundetes Rechteck"/>
          <p:cNvSpPr/>
          <p:nvPr/>
        </p:nvSpPr>
        <p:spPr>
          <a:xfrm>
            <a:off x="4952820" y="2599150"/>
            <a:ext cx="1769712" cy="2055035"/>
          </a:xfrm>
          <a:prstGeom prst="roundRect">
            <a:avLst>
              <a:gd name="adj" fmla="val 1650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67" name="Abgerundetes Rechteck"/>
          <p:cNvSpPr/>
          <p:nvPr/>
        </p:nvSpPr>
        <p:spPr>
          <a:xfrm>
            <a:off x="7804318" y="2757249"/>
            <a:ext cx="1769712" cy="2055035"/>
          </a:xfrm>
          <a:prstGeom prst="roundRect">
            <a:avLst>
              <a:gd name="adj" fmla="val 1650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1D7214-20E8-4419-B0A1-84884A3A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6597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Arbeitsgruppe „Wohnen neu denken“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4230"/>
            </a:lvl1pPr>
          </a:lstStyle>
          <a:p>
            <a:r>
              <a:t>Arbeitsgruppe „Wohnen neu denken“</a:t>
            </a:r>
          </a:p>
        </p:txBody>
      </p:sp>
      <p:pic>
        <p:nvPicPr>
          <p:cNvPr id="238" name="LogoWohn.jpeg" descr="LogoWoh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26" y="2537387"/>
            <a:ext cx="6674348" cy="6674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bgerundetes Rechteck"/>
          <p:cNvSpPr/>
          <p:nvPr/>
        </p:nvSpPr>
        <p:spPr>
          <a:xfrm>
            <a:off x="4952820" y="2599150"/>
            <a:ext cx="1769712" cy="2055035"/>
          </a:xfrm>
          <a:prstGeom prst="roundRect">
            <a:avLst>
              <a:gd name="adj" fmla="val 1650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67" name="Abgerundetes Rechteck"/>
          <p:cNvSpPr/>
          <p:nvPr/>
        </p:nvSpPr>
        <p:spPr>
          <a:xfrm>
            <a:off x="7804318" y="2757249"/>
            <a:ext cx="1769712" cy="2055035"/>
          </a:xfrm>
          <a:prstGeom prst="roundRect">
            <a:avLst>
              <a:gd name="adj" fmla="val 1650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1D7214-20E8-4419-B0A1-84884A3A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9302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Arbeitsgruppe „Mobil und barrierefrei“"/>
          <p:cNvSpPr txBox="1">
            <a:spLocks noGrp="1"/>
          </p:cNvSpPr>
          <p:nvPr>
            <p:ph type="title"/>
          </p:nvPr>
        </p:nvSpPr>
        <p:spPr>
          <a:xfrm>
            <a:off x="757568" y="1423656"/>
            <a:ext cx="11489664" cy="7340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4230"/>
            </a:lvl1pPr>
          </a:lstStyle>
          <a:p>
            <a:r>
              <a:t>Arbeitsgruppe „Mobil und barrierefrei“</a:t>
            </a:r>
          </a:p>
        </p:txBody>
      </p:sp>
      <p:pic>
        <p:nvPicPr>
          <p:cNvPr id="322" name="LogoBring.jpeg" descr="LogoBrin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2400300"/>
            <a:ext cx="6985000" cy="698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Benutzerdefiniert</PresentationFormat>
  <Paragraphs>19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Lucida Grande</vt:lpstr>
      <vt:lpstr>Trebuchet MS</vt:lpstr>
      <vt:lpstr>White</vt:lpstr>
      <vt:lpstr>PowerPoint-Präsentation</vt:lpstr>
      <vt:lpstr>Initiative Quartier 4</vt:lpstr>
      <vt:lpstr>PowerPoint-Präsentation</vt:lpstr>
      <vt:lpstr>PowerPoint-Präsentation</vt:lpstr>
      <vt:lpstr>Arbeitsgruppe „Demenz“</vt:lpstr>
      <vt:lpstr>PowerPoint-Präsentation</vt:lpstr>
      <vt:lpstr>Arbeitsgruppe „Wohnen neu denken“</vt:lpstr>
      <vt:lpstr>PowerPoint-Präsentation</vt:lpstr>
      <vt:lpstr>Arbeitsgruppe „Mobil und barrierefrei“</vt:lpstr>
      <vt:lpstr>PowerPoint-Präsentation</vt:lpstr>
      <vt:lpstr>Arbeitsgruppe „Gemeinschaft (er)leben“</vt:lpstr>
      <vt:lpstr>PowerPoint-Präsentation</vt:lpstr>
      <vt:lpstr>Arbeitsgruppe „Information und Kommunikation“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Hans-Peter Wennhold</dc:creator>
  <cp:lastModifiedBy>Hans-Peter Wennhold</cp:lastModifiedBy>
  <cp:revision>5</cp:revision>
  <dcterms:modified xsi:type="dcterms:W3CDTF">2020-06-11T17:32:34Z</dcterms:modified>
</cp:coreProperties>
</file>